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3" r:id="rId2"/>
    <p:sldId id="257" r:id="rId3"/>
    <p:sldId id="258" r:id="rId4"/>
    <p:sldId id="259" r:id="rId5"/>
    <p:sldId id="306" r:id="rId6"/>
    <p:sldId id="275" r:id="rId7"/>
    <p:sldId id="276" r:id="rId8"/>
    <p:sldId id="297" r:id="rId9"/>
    <p:sldId id="299" r:id="rId10"/>
    <p:sldId id="303" r:id="rId11"/>
    <p:sldId id="277" r:id="rId12"/>
    <p:sldId id="282" r:id="rId13"/>
    <p:sldId id="305" r:id="rId14"/>
    <p:sldId id="280" r:id="rId15"/>
    <p:sldId id="281" r:id="rId16"/>
    <p:sldId id="301" r:id="rId17"/>
    <p:sldId id="302" r:id="rId18"/>
    <p:sldId id="284" r:id="rId19"/>
    <p:sldId id="307" r:id="rId20"/>
    <p:sldId id="29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462" autoAdjust="0"/>
  </p:normalViewPr>
  <p:slideViewPr>
    <p:cSldViewPr>
      <p:cViewPr>
        <p:scale>
          <a:sx n="44" d="100"/>
          <a:sy n="44" d="100"/>
        </p:scale>
        <p:origin x="-1902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6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4" d="100"/>
        <a:sy n="134" d="100"/>
      </p:scale>
      <p:origin x="0" y="57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D3B75-A21F-4FB3-AC93-3976D7335323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16D144-0E64-41CB-BC6F-4C1BFFA2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54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54EDD-5CC4-4817-B994-5787466B8024}" type="slidenum">
              <a:rPr lang="en-US"/>
              <a:pPr/>
              <a:t>1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0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4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4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5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1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1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4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4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57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2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85CCB-CF02-40EE-B6CB-2C7A18B61D6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4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bon%201\nhac6t15\Untitled.wav" TargetMode="Externa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203325" y="5715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38924" name="WordArt 12"/>
          <p:cNvSpPr>
            <a:spLocks noChangeArrowheads="1" noChangeShapeType="1" noTextEdit="1"/>
          </p:cNvSpPr>
          <p:nvPr/>
        </p:nvSpPr>
        <p:spPr bwMode="auto">
          <a:xfrm>
            <a:off x="1333500" y="2286000"/>
            <a:ext cx="6286500" cy="19050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200" b="1" i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HỌP PHỤ HUYNH</a:t>
            </a:r>
            <a:endParaRPr lang="en-US" sz="3200" b="1" i="1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200" b="1" i="1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LỚP </a:t>
            </a:r>
            <a:r>
              <a:rPr lang="en-US" sz="3200" b="1" i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7A4</a:t>
            </a:r>
            <a:endParaRPr lang="en-US" sz="3200" b="1" i="1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8925" name="WordArt 13"/>
          <p:cNvSpPr>
            <a:spLocks noChangeArrowheads="1" noChangeShapeType="1" noTextEdit="1"/>
          </p:cNvSpPr>
          <p:nvPr/>
        </p:nvSpPr>
        <p:spPr bwMode="auto">
          <a:xfrm>
            <a:off x="609600" y="838200"/>
            <a:ext cx="7848600" cy="3886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492087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FF"/>
                </a:solidFill>
                <a:latin typeface="Times New Roman"/>
                <a:cs typeface="Times New Roman"/>
              </a:rPr>
              <a:t>NHIỆT LIỆT CHÀO MỪNG QUÝ </a:t>
            </a:r>
            <a:r>
              <a:rPr lang="en-US" sz="3600" b="1" i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FF"/>
                </a:solidFill>
                <a:latin typeface="Times New Roman"/>
                <a:cs typeface="Times New Roman"/>
              </a:rPr>
              <a:t>PHỤ HUYNH</a:t>
            </a:r>
            <a:endParaRPr lang="en-US" sz="3600" b="1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66FF"/>
              </a:solidFill>
              <a:latin typeface="Times New Roman"/>
              <a:cs typeface="Times New Roman"/>
            </a:endParaRPr>
          </a:p>
        </p:txBody>
      </p:sp>
      <p:pic>
        <p:nvPicPr>
          <p:cNvPr id="38929" name="Picture 17" descr="CRNRC28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74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0" name="Picture 18" descr="CRNRC28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162800" y="4968875"/>
            <a:ext cx="1981200" cy="188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1" name="Picture 19" descr="CRNRC28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193757" y="45243"/>
            <a:ext cx="1981200" cy="189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2" name="Picture 20" descr="CRNRC28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45243" y="4922043"/>
            <a:ext cx="1981200" cy="189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33" name="WordArt 21"/>
          <p:cNvSpPr>
            <a:spLocks noChangeArrowheads="1" noChangeShapeType="1" noTextEdit="1"/>
          </p:cNvSpPr>
          <p:nvPr/>
        </p:nvSpPr>
        <p:spPr bwMode="auto">
          <a:xfrm>
            <a:off x="1387475" y="4876799"/>
            <a:ext cx="6232525" cy="17526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i="1" kern="10" dirty="0" err="1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2000" b="1" i="1" kern="10" dirty="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000" b="1" i="1" kern="10" dirty="0" err="1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viên</a:t>
            </a:r>
            <a:r>
              <a:rPr lang="en-US" sz="2000" b="1" i="1" kern="10" dirty="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2000" b="1" i="1" kern="10" dirty="0" err="1" smtClean="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Nguyễn</a:t>
            </a:r>
            <a:r>
              <a:rPr lang="en-US" sz="2000" b="1" i="1" kern="10" dirty="0" smtClean="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000" b="1" i="1" kern="10" dirty="0" err="1" smtClean="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Hương</a:t>
            </a:r>
            <a:r>
              <a:rPr lang="en-US" sz="2000" b="1" i="1" kern="10" dirty="0" smtClean="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000" b="1" i="1" kern="10" dirty="0" err="1" smtClean="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Liên</a:t>
            </a:r>
            <a:endParaRPr lang="en-US" sz="2000" b="1" i="1" kern="10" dirty="0" smtClean="0">
              <a:ln w="9525">
                <a:solidFill>
                  <a:srgbClr val="0066FF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2000" b="1" i="1" kern="10" dirty="0" smtClean="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SĐT: 0901092636</a:t>
            </a:r>
            <a:endParaRPr lang="en-US" sz="2000" b="1" i="1" kern="10" dirty="0">
              <a:ln w="9525">
                <a:solidFill>
                  <a:srgbClr val="0066FF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8934" name="Untitled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00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5" name="Picture 23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700" y="110490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6" name="Picture 24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96240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7" name="Picture 25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567690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8" name="Picture 26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690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9" name="Picture 27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40" name="Picture 28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41" name="Picture 29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67690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42" name="Picture 30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43" name="Picture 31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350520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4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585" fill="hold"/>
                                        <p:tgtEl>
                                          <p:spTgt spid="389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93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586551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b="1" dirty="0" err="1" smtClean="0"/>
              <a:t>Trường</a:t>
            </a:r>
            <a:r>
              <a:rPr lang="en-US" b="1" dirty="0" smtClean="0"/>
              <a:t> </a:t>
            </a:r>
            <a:r>
              <a:rPr lang="en-US" b="1" dirty="0" err="1"/>
              <a:t>hợp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Nguyễn</a:t>
            </a:r>
            <a:r>
              <a:rPr lang="en-US" b="1" dirty="0"/>
              <a:t> </a:t>
            </a:r>
            <a:r>
              <a:rPr lang="en-US" b="1" dirty="0" err="1"/>
              <a:t>Yến</a:t>
            </a:r>
            <a:r>
              <a:rPr lang="en-US" b="1" dirty="0"/>
              <a:t> </a:t>
            </a:r>
            <a:r>
              <a:rPr lang="en-US" b="1" dirty="0" err="1"/>
              <a:t>Nhi</a:t>
            </a:r>
            <a:r>
              <a:rPr lang="en-US" b="1" dirty="0"/>
              <a:t>:</a:t>
            </a:r>
          </a:p>
          <a:p>
            <a:r>
              <a:rPr lang="en-US" dirty="0"/>
              <a:t>-Hk1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Yến</a:t>
            </a:r>
            <a:r>
              <a:rPr lang="en-US" dirty="0"/>
              <a:t> </a:t>
            </a:r>
            <a:r>
              <a:rPr lang="en-US" dirty="0" err="1"/>
              <a:t>Nhi</a:t>
            </a:r>
            <a:r>
              <a:rPr lang="en-US" dirty="0"/>
              <a:t> </a:t>
            </a:r>
            <a:r>
              <a:rPr lang="en-US" dirty="0" err="1"/>
              <a:t>đạt</a:t>
            </a:r>
            <a:r>
              <a:rPr lang="en-US" dirty="0"/>
              <a:t> TB 8,4 </a:t>
            </a:r>
            <a:r>
              <a:rPr lang="en-US" dirty="0" err="1"/>
              <a:t>nhưng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7,4,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7,7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đạt</a:t>
            </a:r>
            <a:r>
              <a:rPr lang="en-US" dirty="0"/>
              <a:t> HSG</a:t>
            </a:r>
          </a:p>
          <a:p>
            <a:r>
              <a:rPr lang="en-US" dirty="0"/>
              <a:t>-HK2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Yến</a:t>
            </a:r>
            <a:r>
              <a:rPr lang="en-US" dirty="0"/>
              <a:t> </a:t>
            </a:r>
            <a:r>
              <a:rPr lang="en-US" dirty="0" err="1"/>
              <a:t>Nhi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TB: 8,0 </a:t>
            </a:r>
            <a:r>
              <a:rPr lang="en-US" dirty="0" err="1"/>
              <a:t>nhưng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6,4, </a:t>
            </a:r>
            <a:r>
              <a:rPr lang="en-US" dirty="0" err="1"/>
              <a:t>văn</a:t>
            </a:r>
            <a:r>
              <a:rPr lang="en-US" dirty="0"/>
              <a:t> 8,3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đạt</a:t>
            </a:r>
            <a:r>
              <a:rPr lang="en-US" dirty="0"/>
              <a:t> HSG.</a:t>
            </a:r>
          </a:p>
          <a:p>
            <a:r>
              <a:rPr lang="en-US" dirty="0"/>
              <a:t>-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năm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Yến</a:t>
            </a:r>
            <a:r>
              <a:rPr lang="en-US" dirty="0"/>
              <a:t> </a:t>
            </a:r>
            <a:r>
              <a:rPr lang="en-US" dirty="0" err="1"/>
              <a:t>Nhi</a:t>
            </a:r>
            <a:r>
              <a:rPr lang="en-US" dirty="0"/>
              <a:t> </a:t>
            </a:r>
            <a:r>
              <a:rPr lang="en-US" dirty="0" err="1"/>
              <a:t>đạt</a:t>
            </a:r>
            <a:r>
              <a:rPr lang="en-US" dirty="0"/>
              <a:t> 8,1,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6,7,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8,1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đạt</a:t>
            </a:r>
            <a:r>
              <a:rPr lang="en-US" dirty="0"/>
              <a:t> HSG</a:t>
            </a:r>
          </a:p>
          <a:p>
            <a:pPr lvl="0"/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hợp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Trần</a:t>
            </a:r>
            <a:r>
              <a:rPr lang="en-US" b="1" dirty="0"/>
              <a:t> </a:t>
            </a:r>
            <a:r>
              <a:rPr lang="en-US" b="1" dirty="0" err="1"/>
              <a:t>Quang</a:t>
            </a:r>
            <a:r>
              <a:rPr lang="en-US" b="1" dirty="0"/>
              <a:t> </a:t>
            </a:r>
            <a:r>
              <a:rPr lang="en-US" b="1" dirty="0" err="1"/>
              <a:t>Sáng</a:t>
            </a:r>
            <a:r>
              <a:rPr lang="en-US" b="1" dirty="0"/>
              <a:t> </a:t>
            </a:r>
          </a:p>
          <a:p>
            <a:r>
              <a:rPr lang="en-US" dirty="0"/>
              <a:t>-HK1: TB: 7,6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6,5;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7,0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đạt</a:t>
            </a:r>
            <a:r>
              <a:rPr lang="en-US" dirty="0"/>
              <a:t> HSG</a:t>
            </a:r>
          </a:p>
          <a:p>
            <a:r>
              <a:rPr lang="en-US" dirty="0"/>
              <a:t>-HK2: TB: 8,5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8,5;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7,9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đạt</a:t>
            </a:r>
            <a:r>
              <a:rPr lang="en-US" dirty="0"/>
              <a:t> HSG</a:t>
            </a:r>
          </a:p>
          <a:p>
            <a:r>
              <a:rPr lang="en-US" dirty="0"/>
              <a:t>-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năm</a:t>
            </a:r>
            <a:r>
              <a:rPr lang="en-US" dirty="0"/>
              <a:t>: TB: 8,2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7,8,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7,6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đạt</a:t>
            </a:r>
            <a:r>
              <a:rPr lang="en-US" dirty="0"/>
              <a:t> HSG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50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000099"/>
                </a:solidFill>
              </a:rPr>
              <a:t>II. THÀNH TÍCH NỔI BẬT NĂM 2019 -2020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0070C0"/>
                </a:solidFill>
              </a:rPr>
              <a:t>1. </a:t>
            </a:r>
            <a:r>
              <a:rPr lang="en-US" b="1" u="sng" dirty="0" err="1" smtClean="0">
                <a:solidFill>
                  <a:srgbClr val="0070C0"/>
                </a:solidFill>
              </a:rPr>
              <a:t>Là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lớp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đạt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danh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hiệu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TTXS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u="sng" dirty="0">
                <a:solidFill>
                  <a:srgbClr val="000099"/>
                </a:solidFill>
              </a:rPr>
              <a:t>2</a:t>
            </a:r>
            <a:r>
              <a:rPr lang="en-US" b="1" u="sng" dirty="0" smtClean="0">
                <a:solidFill>
                  <a:srgbClr val="000099"/>
                </a:solidFill>
              </a:rPr>
              <a:t>. </a:t>
            </a:r>
            <a:r>
              <a:rPr lang="en-US" b="1" u="sng" dirty="0" err="1" smtClean="0">
                <a:solidFill>
                  <a:srgbClr val="000099"/>
                </a:solidFill>
              </a:rPr>
              <a:t>Học</a:t>
            </a:r>
            <a:r>
              <a:rPr lang="en-US" b="1" u="sng" dirty="0" smtClean="0">
                <a:solidFill>
                  <a:srgbClr val="000099"/>
                </a:solidFill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</a:rPr>
              <a:t>sinh</a:t>
            </a:r>
            <a:r>
              <a:rPr lang="en-US" b="1" u="sng" dirty="0" smtClean="0">
                <a:solidFill>
                  <a:srgbClr val="000099"/>
                </a:solidFill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</a:rPr>
              <a:t>đạt</a:t>
            </a:r>
            <a:r>
              <a:rPr lang="en-US" b="1" u="sng" dirty="0" smtClean="0">
                <a:solidFill>
                  <a:srgbClr val="000099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học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lực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Giỏi</a:t>
            </a:r>
            <a:r>
              <a:rPr lang="en-US" b="1" u="sng" dirty="0" smtClean="0">
                <a:solidFill>
                  <a:srgbClr val="000099"/>
                </a:solidFill>
              </a:rPr>
              <a:t>( </a:t>
            </a:r>
            <a:r>
              <a:rPr lang="en-US" b="1" u="sng" dirty="0" err="1" smtClean="0">
                <a:solidFill>
                  <a:srgbClr val="000099"/>
                </a:solidFill>
              </a:rPr>
              <a:t>điểm</a:t>
            </a:r>
            <a:r>
              <a:rPr lang="en-US" b="1" u="sng" dirty="0" smtClean="0">
                <a:solidFill>
                  <a:srgbClr val="000099"/>
                </a:solidFill>
              </a:rPr>
              <a:t> Tb </a:t>
            </a:r>
            <a:r>
              <a:rPr lang="en-US" b="1" u="sng" dirty="0" err="1" smtClean="0">
                <a:solidFill>
                  <a:srgbClr val="000099"/>
                </a:solidFill>
              </a:rPr>
              <a:t>chung</a:t>
            </a:r>
            <a:r>
              <a:rPr lang="en-US" b="1" u="sng" dirty="0" smtClean="0">
                <a:solidFill>
                  <a:srgbClr val="000099"/>
                </a:solidFill>
              </a:rPr>
              <a:t> ≥ 8,0 </a:t>
            </a:r>
            <a:r>
              <a:rPr lang="en-US" b="1" u="sng" dirty="0" err="1" smtClean="0">
                <a:solidFill>
                  <a:srgbClr val="000099"/>
                </a:solidFill>
              </a:rPr>
              <a:t>và</a:t>
            </a:r>
            <a:r>
              <a:rPr lang="en-US" b="1" u="sng" dirty="0" smtClean="0">
                <a:solidFill>
                  <a:srgbClr val="000099"/>
                </a:solidFill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</a:rPr>
              <a:t>không</a:t>
            </a:r>
            <a:r>
              <a:rPr lang="en-US" b="1" u="sng" dirty="0" smtClean="0">
                <a:solidFill>
                  <a:srgbClr val="000099"/>
                </a:solidFill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</a:rPr>
              <a:t>có</a:t>
            </a:r>
            <a:r>
              <a:rPr lang="en-US" b="1" u="sng" dirty="0" smtClean="0">
                <a:solidFill>
                  <a:srgbClr val="000099"/>
                </a:solidFill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</a:rPr>
              <a:t>môn</a:t>
            </a:r>
            <a:r>
              <a:rPr lang="en-US" b="1" u="sng" dirty="0" smtClean="0">
                <a:solidFill>
                  <a:srgbClr val="000099"/>
                </a:solidFill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</a:rPr>
              <a:t>nào</a:t>
            </a:r>
            <a:r>
              <a:rPr lang="en-US" b="1" u="sng" dirty="0" smtClean="0">
                <a:solidFill>
                  <a:srgbClr val="000099"/>
                </a:solidFill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</a:rPr>
              <a:t>dưới</a:t>
            </a:r>
            <a:r>
              <a:rPr lang="en-US" b="1" u="sng" dirty="0" smtClean="0">
                <a:solidFill>
                  <a:srgbClr val="000099"/>
                </a:solidFill>
              </a:rPr>
              <a:t> 6,5)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u="sng" dirty="0">
                <a:solidFill>
                  <a:srgbClr val="000099"/>
                </a:solidFill>
              </a:rPr>
              <a:t>3</a:t>
            </a:r>
            <a:r>
              <a:rPr lang="en-US" b="1" u="sng" dirty="0" smtClean="0">
                <a:solidFill>
                  <a:srgbClr val="000099"/>
                </a:solidFill>
              </a:rPr>
              <a:t>. </a:t>
            </a:r>
            <a:r>
              <a:rPr lang="en-US" b="1" u="sng" dirty="0" err="1" smtClean="0">
                <a:solidFill>
                  <a:srgbClr val="000099"/>
                </a:solidFill>
              </a:rPr>
              <a:t>Học</a:t>
            </a:r>
            <a:r>
              <a:rPr lang="en-US" b="1" u="sng" dirty="0" smtClean="0">
                <a:solidFill>
                  <a:srgbClr val="000099"/>
                </a:solidFill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</a:rPr>
              <a:t>sinh</a:t>
            </a:r>
            <a:r>
              <a:rPr lang="en-US" b="1" u="sng" dirty="0" smtClean="0">
                <a:solidFill>
                  <a:srgbClr val="000099"/>
                </a:solidFill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</a:rPr>
              <a:t>đạt</a:t>
            </a:r>
            <a:r>
              <a:rPr lang="en-US" b="1" u="sng" dirty="0" smtClean="0">
                <a:solidFill>
                  <a:srgbClr val="000099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học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lực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Khá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000099"/>
                </a:solidFill>
              </a:rPr>
              <a:t>(HSTT)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B</a:t>
            </a:r>
            <a:r>
              <a:rPr lang="en-US" b="1" smtClean="0">
                <a:solidFill>
                  <a:srgbClr val="FF0000"/>
                </a:solidFill>
              </a:rPr>
              <a:t>. TÌNH HÌNH LỚP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18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232" y="113615"/>
            <a:ext cx="8957517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3200" smtClean="0">
                <a:solidFill>
                  <a:srgbClr val="000099"/>
                </a:solidFill>
              </a:rPr>
              <a:t>Danh sách HS đạt học lực khá kỳ 1, kỳ 2 và cả năm</a:t>
            </a:r>
            <a:endParaRPr lang="en-US" sz="3200">
              <a:solidFill>
                <a:srgbClr val="000099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389619"/>
              </p:ext>
            </p:extLst>
          </p:nvPr>
        </p:nvGraphicFramePr>
        <p:xfrm>
          <a:off x="17417" y="836712"/>
          <a:ext cx="9019078" cy="5904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0094"/>
                <a:gridCol w="1491300"/>
                <a:gridCol w="3546383"/>
                <a:gridCol w="1381301"/>
              </a:tblGrid>
              <a:tr h="96403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Kỳ</a:t>
                      </a:r>
                      <a:r>
                        <a:rPr lang="en-US" sz="2400" dirty="0" smtClean="0"/>
                        <a:t> 1</a:t>
                      </a:r>
                      <a:r>
                        <a:rPr lang="en-US" sz="2400" baseline="0" dirty="0" smtClean="0"/>
                        <a:t> / </a:t>
                      </a:r>
                      <a:r>
                        <a:rPr lang="en-US" sz="2400" dirty="0" err="1" smtClean="0"/>
                        <a:t>Kỳ</a:t>
                      </a:r>
                      <a:r>
                        <a:rPr lang="en-US" sz="2400" dirty="0" smtClean="0"/>
                        <a:t> 2 / </a:t>
                      </a:r>
                      <a:r>
                        <a:rPr lang="en-US" sz="2400" dirty="0" err="1" smtClean="0"/>
                        <a:t>cả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năm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/>
                    </a:p>
                    <a:p>
                      <a:pPr algn="ctr"/>
                      <a:r>
                        <a:rPr lang="en-US" sz="2400" smtClean="0"/>
                        <a:t>Số HS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/>
                    </a:p>
                    <a:p>
                      <a:pPr algn="ctr"/>
                      <a:r>
                        <a:rPr lang="en-US" sz="2400" smtClean="0"/>
                        <a:t>Họ Và</a:t>
                      </a:r>
                      <a:r>
                        <a:rPr lang="en-US" sz="2400" baseline="0" smtClean="0"/>
                        <a:t> Tên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/>
                    </a:p>
                    <a:p>
                      <a:pPr algn="ctr"/>
                      <a:r>
                        <a:rPr lang="en-US" sz="2400" smtClean="0"/>
                        <a:t>Ghi chú</a:t>
                      </a:r>
                      <a:endParaRPr lang="en-US" sz="2400"/>
                    </a:p>
                  </a:txBody>
                  <a:tcPr/>
                </a:tc>
              </a:tr>
              <a:tr h="1392501">
                <a:tc>
                  <a:txBody>
                    <a:bodyPr/>
                    <a:lstStyle/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smtClean="0">
                          <a:solidFill>
                            <a:schemeClr val="bg1"/>
                          </a:solidFill>
                        </a:rPr>
                        <a:t>Kỳ 1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23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</a:rPr>
                        <a:t>em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sz="2400" smtClean="0">
                          <a:solidFill>
                            <a:schemeClr val="bg1"/>
                          </a:solidFill>
                        </a:rPr>
                        <a:t>Có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</a:rPr>
                        <a:t> danh sách kèm theo</a:t>
                      </a:r>
                    </a:p>
                    <a:p>
                      <a:pPr marL="0" indent="0" algn="ctr">
                        <a:buNone/>
                      </a:pPr>
                      <a:endParaRPr lang="vi-VN" sz="240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820962">
                <a:tc>
                  <a:txBody>
                    <a:bodyPr/>
                    <a:lstStyle/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smtClean="0">
                          <a:solidFill>
                            <a:schemeClr val="bg1"/>
                          </a:solidFill>
                        </a:rPr>
                        <a:t>Kỳ 2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20 </a:t>
                      </a:r>
                      <a:r>
                        <a:rPr lang="en-US" sz="2400" dirty="0" err="1" smtClean="0">
                          <a:solidFill>
                            <a:schemeClr val="bg1"/>
                          </a:solidFill>
                        </a:rPr>
                        <a:t>em</a:t>
                      </a:r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smtClean="0">
                          <a:solidFill>
                            <a:schemeClr val="bg1"/>
                          </a:solidFill>
                        </a:rPr>
                        <a:t>Có danh sách kèm theo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727154">
                <a:tc>
                  <a:txBody>
                    <a:bodyPr/>
                    <a:lstStyle/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smtClean="0">
                          <a:solidFill>
                            <a:schemeClr val="bg1"/>
                          </a:solidFill>
                        </a:rPr>
                        <a:t>Cả năm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</a:rPr>
                        <a:t>em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smtClean="0">
                          <a:solidFill>
                            <a:schemeClr val="bg1"/>
                          </a:solidFill>
                        </a:rPr>
                        <a:t>Có danh sách kèm theo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20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ý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Điểm</a:t>
            </a:r>
            <a:r>
              <a:rPr lang="en-US" dirty="0" smtClean="0"/>
              <a:t> TB &gt;= 8,0: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Kì</a:t>
            </a:r>
            <a:r>
              <a:rPr lang="en-US" dirty="0" smtClean="0"/>
              <a:t> 1: 13 HS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Kì</a:t>
            </a:r>
            <a:r>
              <a:rPr lang="en-US" dirty="0" smtClean="0"/>
              <a:t> 2: 18 HS</a:t>
            </a:r>
          </a:p>
          <a:p>
            <a:r>
              <a:rPr lang="en-US" dirty="0" err="1" smtClean="0"/>
              <a:t>Điểm</a:t>
            </a:r>
            <a:r>
              <a:rPr lang="en-US" dirty="0" smtClean="0"/>
              <a:t> TB </a:t>
            </a:r>
            <a:r>
              <a:rPr lang="en-US" dirty="0" err="1" smtClean="0"/>
              <a:t>từ</a:t>
            </a:r>
            <a:r>
              <a:rPr lang="en-US" dirty="0" smtClean="0"/>
              <a:t> 5,0 </a:t>
            </a:r>
            <a:r>
              <a:rPr lang="en-US" dirty="0" err="1" smtClean="0"/>
              <a:t>đến</a:t>
            </a:r>
            <a:r>
              <a:rPr lang="en-US" dirty="0" smtClean="0"/>
              <a:t> 6,5: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Kì</a:t>
            </a:r>
            <a:r>
              <a:rPr lang="en-US" dirty="0" smtClean="0"/>
              <a:t> 1: 7 HS</a:t>
            </a:r>
          </a:p>
          <a:p>
            <a:pPr>
              <a:buFontTx/>
              <a:buChar char="-"/>
            </a:pPr>
            <a:r>
              <a:rPr lang="en-US" dirty="0" err="1" smtClean="0"/>
              <a:t>Kì</a:t>
            </a:r>
            <a:r>
              <a:rPr lang="en-US" dirty="0" smtClean="0"/>
              <a:t>  2: 6 HS</a:t>
            </a:r>
          </a:p>
          <a:p>
            <a:pPr>
              <a:buFontTx/>
              <a:buChar char="-"/>
            </a:pP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Giảm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số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lượng</a:t>
            </a:r>
            <a:r>
              <a:rPr lang="en-US" dirty="0" smtClean="0">
                <a:sym typeface="Wingdings" pitchFamily="2" charset="2"/>
              </a:rPr>
              <a:t> HS </a:t>
            </a:r>
            <a:r>
              <a:rPr lang="en-US" dirty="0" err="1" smtClean="0">
                <a:sym typeface="Wingdings" pitchFamily="2" charset="2"/>
              </a:rPr>
              <a:t>học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lực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trung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bình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tăng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số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lượng</a:t>
            </a:r>
            <a:r>
              <a:rPr lang="en-US" dirty="0" smtClean="0">
                <a:sym typeface="Wingdings" pitchFamily="2" charset="2"/>
              </a:rPr>
              <a:t> HS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khá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giỏi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26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64704"/>
            <a:ext cx="8496944" cy="576064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II. THÀNH TÍCH NỔI BẬT NĂM 2019 -2020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TTXS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Tb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≥ 8,0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6,5)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(HSTT)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chừng</a:t>
            </a: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528" y="745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en-US" sz="4000" b="1" dirty="0" smtClean="0">
                <a:solidFill>
                  <a:srgbClr val="FF0000"/>
                </a:solidFill>
              </a:rPr>
              <a:t>. TÌNH HÌNH LỚP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99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3615"/>
            <a:ext cx="914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3200" dirty="0" err="1" smtClean="0">
                <a:solidFill>
                  <a:srgbClr val="000099"/>
                </a:solidFill>
              </a:rPr>
              <a:t>Thống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kê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hạnh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kiểm</a:t>
            </a:r>
            <a:r>
              <a:rPr lang="en-US" sz="3200" dirty="0" smtClean="0">
                <a:solidFill>
                  <a:srgbClr val="000099"/>
                </a:solidFill>
              </a:rPr>
              <a:t> HS </a:t>
            </a:r>
            <a:r>
              <a:rPr lang="en-US" sz="3200" dirty="0" err="1" smtClean="0">
                <a:solidFill>
                  <a:srgbClr val="000099"/>
                </a:solidFill>
              </a:rPr>
              <a:t>kỳ</a:t>
            </a:r>
            <a:r>
              <a:rPr lang="en-US" sz="3200" dirty="0" smtClean="0">
                <a:solidFill>
                  <a:srgbClr val="000099"/>
                </a:solidFill>
              </a:rPr>
              <a:t> 1, </a:t>
            </a:r>
            <a:r>
              <a:rPr lang="en-US" sz="3200" dirty="0" err="1" smtClean="0">
                <a:solidFill>
                  <a:srgbClr val="000099"/>
                </a:solidFill>
              </a:rPr>
              <a:t>kỳ</a:t>
            </a:r>
            <a:r>
              <a:rPr lang="en-US" sz="3200" dirty="0" smtClean="0">
                <a:solidFill>
                  <a:srgbClr val="000099"/>
                </a:solidFill>
              </a:rPr>
              <a:t> 2, </a:t>
            </a:r>
            <a:r>
              <a:rPr lang="en-US" sz="3200" dirty="0" err="1" smtClean="0">
                <a:solidFill>
                  <a:srgbClr val="000099"/>
                </a:solidFill>
              </a:rPr>
              <a:t>cả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năm</a:t>
            </a:r>
            <a:endParaRPr lang="en-US" sz="3200" dirty="0">
              <a:solidFill>
                <a:srgbClr val="000099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648037"/>
              </p:ext>
            </p:extLst>
          </p:nvPr>
        </p:nvGraphicFramePr>
        <p:xfrm>
          <a:off x="124923" y="836712"/>
          <a:ext cx="8839565" cy="6021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239"/>
                <a:gridCol w="1498742"/>
                <a:gridCol w="1857352"/>
                <a:gridCol w="1671040"/>
                <a:gridCol w="1728192"/>
              </a:tblGrid>
              <a:tr h="84957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Kỳ</a:t>
                      </a:r>
                      <a:r>
                        <a:rPr lang="en-US" sz="2400" dirty="0" smtClean="0"/>
                        <a:t> 1</a:t>
                      </a:r>
                      <a:r>
                        <a:rPr lang="en-US" sz="2400" baseline="0" dirty="0" smtClean="0"/>
                        <a:t> / </a:t>
                      </a:r>
                      <a:r>
                        <a:rPr lang="en-US" sz="2400" dirty="0" err="1" smtClean="0"/>
                        <a:t>Kỳ</a:t>
                      </a:r>
                      <a:r>
                        <a:rPr lang="en-US" sz="2400" dirty="0" smtClean="0"/>
                        <a:t> 2 / </a:t>
                      </a:r>
                      <a:r>
                        <a:rPr lang="en-US" sz="2400" dirty="0" err="1" smtClean="0"/>
                        <a:t>cả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năm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HK tốt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HK </a:t>
                      </a:r>
                      <a:r>
                        <a:rPr lang="en-US" sz="2400" dirty="0" err="1" smtClean="0"/>
                        <a:t>khá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HK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HK yếu</a:t>
                      </a:r>
                    </a:p>
                  </a:txBody>
                  <a:tcPr/>
                </a:tc>
              </a:tr>
              <a:tr h="1677878">
                <a:tc>
                  <a:txBody>
                    <a:bodyPr/>
                    <a:lstStyle/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smtClean="0">
                          <a:solidFill>
                            <a:schemeClr val="bg1"/>
                          </a:solidFill>
                        </a:rPr>
                        <a:t>Kỳ 1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37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</a:rPr>
                        <a:t>em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/42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 algn="ctr">
                        <a:buNone/>
                      </a:pPr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5/42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784086">
                <a:tc>
                  <a:txBody>
                    <a:bodyPr/>
                    <a:lstStyle/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smtClean="0">
                          <a:solidFill>
                            <a:schemeClr val="bg1"/>
                          </a:solidFill>
                        </a:rPr>
                        <a:t>Kỳ 2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37 </a:t>
                      </a:r>
                      <a:r>
                        <a:rPr lang="en-US" sz="2400" dirty="0" err="1" smtClean="0">
                          <a:solidFill>
                            <a:schemeClr val="bg1"/>
                          </a:solidFill>
                        </a:rPr>
                        <a:t>em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/42</a:t>
                      </a:r>
                    </a:p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5/42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709747">
                <a:tc>
                  <a:txBody>
                    <a:bodyPr/>
                    <a:lstStyle/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smtClean="0">
                          <a:solidFill>
                            <a:schemeClr val="bg1"/>
                          </a:solidFill>
                        </a:rPr>
                        <a:t>Cả năm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37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</a:rPr>
                        <a:t>em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/42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5/42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36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583264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II. THÀNH TÍCH NỔI BẬT NĂM 2019 -2020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TTXS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Tb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≥ 8,0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6,5)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(HSTT)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chừng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HS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endParaRPr lang="en-US" sz="2800" b="1" u="sng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528" y="745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en-US" sz="4000" b="1" dirty="0" smtClean="0">
                <a:solidFill>
                  <a:srgbClr val="FF0000"/>
                </a:solidFill>
              </a:rPr>
              <a:t>. TÌNH HÌNH LỚP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46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836712" y="-27384"/>
            <a:ext cx="1097746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3200" dirty="0" err="1" smtClean="0">
                <a:solidFill>
                  <a:srgbClr val="000099"/>
                </a:solidFill>
              </a:rPr>
              <a:t>Danh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sách</a:t>
            </a:r>
            <a:r>
              <a:rPr lang="en-US" sz="3200" dirty="0" smtClean="0">
                <a:solidFill>
                  <a:srgbClr val="000099"/>
                </a:solidFill>
              </a:rPr>
              <a:t> HS </a:t>
            </a:r>
            <a:r>
              <a:rPr lang="en-US" sz="3200" dirty="0" err="1" smtClean="0">
                <a:solidFill>
                  <a:srgbClr val="000099"/>
                </a:solidFill>
              </a:rPr>
              <a:t>đạt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danh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hiệu</a:t>
            </a:r>
            <a:r>
              <a:rPr lang="en-US" sz="3200" dirty="0" smtClean="0">
                <a:solidFill>
                  <a:srgbClr val="000099"/>
                </a:solidFill>
              </a:rPr>
              <a:t> HS </a:t>
            </a:r>
            <a:r>
              <a:rPr lang="en-US" sz="3200" dirty="0" err="1" smtClean="0">
                <a:solidFill>
                  <a:srgbClr val="000099"/>
                </a:solidFill>
              </a:rPr>
              <a:t>giỏi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cả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năm</a:t>
            </a:r>
            <a:endParaRPr lang="en-US" sz="3200" dirty="0">
              <a:solidFill>
                <a:srgbClr val="000099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376196"/>
              </p:ext>
            </p:extLst>
          </p:nvPr>
        </p:nvGraphicFramePr>
        <p:xfrm>
          <a:off x="-1836711" y="620688"/>
          <a:ext cx="11017224" cy="792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7623"/>
                <a:gridCol w="1302011"/>
                <a:gridCol w="4079634"/>
                <a:gridCol w="2857956"/>
              </a:tblGrid>
              <a:tr h="121622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Kỳ</a:t>
                      </a:r>
                      <a:r>
                        <a:rPr lang="en-US" sz="2400" dirty="0" smtClean="0"/>
                        <a:t> 1</a:t>
                      </a:r>
                      <a:r>
                        <a:rPr lang="en-US" sz="2400" baseline="0" dirty="0" smtClean="0"/>
                        <a:t> / </a:t>
                      </a:r>
                      <a:r>
                        <a:rPr lang="en-US" sz="2400" dirty="0" err="1" smtClean="0"/>
                        <a:t>Kỳ</a:t>
                      </a:r>
                      <a:r>
                        <a:rPr lang="en-US" sz="2400" dirty="0" smtClean="0"/>
                        <a:t> 2 / </a:t>
                      </a:r>
                      <a:r>
                        <a:rPr lang="en-US" sz="2400" dirty="0" err="1" smtClean="0"/>
                        <a:t>cả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năm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/>
                    </a:p>
                    <a:p>
                      <a:pPr algn="ctr"/>
                      <a:r>
                        <a:rPr lang="en-US" sz="2400" smtClean="0"/>
                        <a:t>Số HS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/>
                    </a:p>
                    <a:p>
                      <a:pPr algn="ctr"/>
                      <a:r>
                        <a:rPr lang="en-US" sz="2400" smtClean="0"/>
                        <a:t>Họ Và</a:t>
                      </a:r>
                      <a:r>
                        <a:rPr lang="en-US" sz="2400" baseline="0" smtClean="0"/>
                        <a:t> Tên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/>
                    </a:p>
                    <a:p>
                      <a:pPr algn="ctr"/>
                      <a:r>
                        <a:rPr lang="en-US" sz="2400" smtClean="0"/>
                        <a:t>Ghi chú</a:t>
                      </a:r>
                      <a:endParaRPr lang="en-US" sz="2400"/>
                    </a:p>
                  </a:txBody>
                  <a:tcPr/>
                </a:tc>
              </a:tr>
              <a:tr h="6704652">
                <a:tc>
                  <a:txBody>
                    <a:bodyPr/>
                    <a:lstStyle/>
                    <a:p>
                      <a:pPr algn="ctr"/>
                      <a:endParaRPr lang="en-US" sz="3600" dirty="0" smtClean="0"/>
                    </a:p>
                    <a:p>
                      <a:pPr algn="ctr"/>
                      <a:r>
                        <a:rPr lang="en-US" sz="3600" dirty="0" err="1" smtClean="0"/>
                        <a:t>Cả</a:t>
                      </a:r>
                      <a:r>
                        <a:rPr lang="en-US" sz="3600" baseline="0" dirty="0" smtClean="0"/>
                        <a:t> </a:t>
                      </a:r>
                      <a:r>
                        <a:rPr lang="en-US" sz="3600" baseline="0" dirty="0" err="1" smtClean="0"/>
                        <a:t>năm</a:t>
                      </a:r>
                      <a:endParaRPr lang="en-US" sz="3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 smtClean="0"/>
                    </a:p>
                    <a:p>
                      <a:pPr algn="ctr"/>
                      <a:r>
                        <a:rPr lang="en-US" sz="3600" dirty="0" smtClean="0"/>
                        <a:t>13 </a:t>
                      </a:r>
                      <a:r>
                        <a:rPr lang="en-US" sz="3600" baseline="0" dirty="0" err="1" smtClean="0"/>
                        <a:t>em</a:t>
                      </a:r>
                      <a:endParaRPr lang="en-US" sz="3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buAutoNum type="arabicPeriod"/>
                      </a:pPr>
                      <a:r>
                        <a:rPr lang="en-US" sz="2800" dirty="0" err="1" smtClean="0"/>
                        <a:t>Trần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Duy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Anh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Lê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Bùi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Việt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Hải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Nam </a:t>
                      </a:r>
                      <a:r>
                        <a:rPr lang="en-US" sz="2800" baseline="0" dirty="0" err="1" smtClean="0"/>
                        <a:t>Khánh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Vũ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Khánh</a:t>
                      </a:r>
                      <a:r>
                        <a:rPr lang="en-US" sz="2800" baseline="0" dirty="0" smtClean="0"/>
                        <a:t> Ly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Xuân</a:t>
                      </a:r>
                      <a:r>
                        <a:rPr lang="en-US" sz="2800" baseline="0" dirty="0" smtClean="0"/>
                        <a:t> Mai A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Xuân</a:t>
                      </a:r>
                      <a:r>
                        <a:rPr lang="en-US" sz="2800" baseline="0" dirty="0" smtClean="0"/>
                        <a:t> Mai B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Quang</a:t>
                      </a:r>
                      <a:r>
                        <a:rPr lang="en-US" sz="2800" baseline="0" dirty="0" smtClean="0"/>
                        <a:t> Minh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Lê</a:t>
                      </a:r>
                      <a:r>
                        <a:rPr lang="en-US" sz="2800" baseline="0" dirty="0" smtClean="0"/>
                        <a:t> An Na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Thị</a:t>
                      </a:r>
                      <a:r>
                        <a:rPr lang="en-US" sz="2800" baseline="0" dirty="0" smtClean="0"/>
                        <a:t> Minh </a:t>
                      </a:r>
                      <a:r>
                        <a:rPr lang="en-US" sz="2800" baseline="0" dirty="0" err="1" smtClean="0"/>
                        <a:t>Nguyệt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Yến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Nhi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Vũ</a:t>
                      </a:r>
                      <a:r>
                        <a:rPr lang="en-US" sz="2800" baseline="0" dirty="0" smtClean="0"/>
                        <a:t> Thu </a:t>
                      </a:r>
                      <a:r>
                        <a:rPr lang="en-US" sz="2800" baseline="0" dirty="0" err="1" smtClean="0"/>
                        <a:t>Trà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Thảo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Vy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Trần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Tuệ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Linh</a:t>
                      </a:r>
                      <a:endParaRPr lang="vi-VN" sz="2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80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820472" cy="558924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III. NHỮNG HẠN CHẾ NĂM  2019 -2020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dọa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endParaRPr lang="en-US" sz="24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endParaRPr lang="en-US" sz="24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quàng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vi 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endParaRPr lang="en-US" sz="24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endParaRPr lang="en-US" sz="24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endParaRPr lang="en-US" sz="2400" b="1" u="sng" dirty="0" smtClean="0">
              <a:solidFill>
                <a:srgbClr val="000099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528" y="745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en-US" sz="4000" b="1" dirty="0" smtClean="0">
                <a:solidFill>
                  <a:srgbClr val="FF0000"/>
                </a:solidFill>
              </a:rPr>
              <a:t>. TÌNH HÌNH LỚP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036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CHƯƠNG TRÌNH SINH HOẠT HÈ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CLB VÕ THUẬT</a:t>
            </a:r>
          </a:p>
          <a:p>
            <a:r>
              <a:rPr lang="en-US" dirty="0" smtClean="0"/>
              <a:t>CLB VẼ</a:t>
            </a:r>
          </a:p>
          <a:p>
            <a:r>
              <a:rPr lang="en-US" dirty="0" smtClean="0"/>
              <a:t>TRẠI HÈ THIẾU SINH QUÂN</a:t>
            </a:r>
          </a:p>
          <a:p>
            <a:r>
              <a:rPr lang="en-US" dirty="0" smtClean="0"/>
              <a:t>HỌC KÌ QUÂN ĐỘI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92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A</a:t>
            </a:r>
            <a:r>
              <a:rPr lang="en-US" b="1" smtClean="0">
                <a:solidFill>
                  <a:srgbClr val="FF0000"/>
                </a:solidFill>
              </a:rPr>
              <a:t>. TÌNH HÌNH CHUNG VỀ TRƯỜNG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projecter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Tin,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TA,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…)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1) GV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2) HS 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55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VII. Ý KIẾN CỦA PHỤ HUYNH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29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B</a:t>
            </a:r>
            <a:r>
              <a:rPr lang="en-US" b="1" smtClean="0">
                <a:solidFill>
                  <a:srgbClr val="FF0000"/>
                </a:solidFill>
              </a:rPr>
              <a:t>. TÌNH HÌNH LỚP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I. SĨ SỐ: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7A4: +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2: 42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2: 42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19 HS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23 HS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47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5328592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5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II. THÀNH TÍCH NỔI BẬT KÌ II NĂM 2019 -2020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5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58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5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5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5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5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TTXS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5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5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trào</a:t>
            </a:r>
            <a:r>
              <a:rPr lang="en-US" sz="5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5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5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5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5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5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5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endParaRPr lang="en-US" sz="5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5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5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trào</a:t>
            </a:r>
            <a:r>
              <a:rPr lang="en-US" sz="5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5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5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5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5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5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   </a:t>
            </a:r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B</a:t>
            </a:r>
            <a:r>
              <a:rPr lang="en-US" b="1" smtClean="0">
                <a:solidFill>
                  <a:srgbClr val="FF0000"/>
                </a:solidFill>
              </a:rPr>
              <a:t>. TÌNH HÌNH LỚP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90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Ảnh</a:t>
            </a:r>
            <a:r>
              <a:rPr lang="en-US" dirty="0" smtClean="0"/>
              <a:t>, video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737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54461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000099"/>
                </a:solidFill>
              </a:rPr>
              <a:t>II. THÀNH TÍCH NỔI BẬT NĂM 2019 -2020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0070C0"/>
                </a:solidFill>
              </a:rPr>
              <a:t>1. </a:t>
            </a:r>
            <a:r>
              <a:rPr lang="en-US" b="1" u="sng" dirty="0" err="1" smtClean="0">
                <a:solidFill>
                  <a:srgbClr val="0070C0"/>
                </a:solidFill>
              </a:rPr>
              <a:t>Là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lớp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đạt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danh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hiệu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TTXS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u="sng" dirty="0">
                <a:solidFill>
                  <a:srgbClr val="0070C0"/>
                </a:solidFill>
              </a:rPr>
              <a:t>2</a:t>
            </a:r>
            <a:r>
              <a:rPr lang="en-US" b="1" u="sng" dirty="0" smtClean="0">
                <a:solidFill>
                  <a:srgbClr val="0070C0"/>
                </a:solidFill>
              </a:rPr>
              <a:t>. </a:t>
            </a:r>
            <a:r>
              <a:rPr lang="en-US" b="1" u="sng" dirty="0" err="1" smtClean="0">
                <a:solidFill>
                  <a:srgbClr val="0070C0"/>
                </a:solidFill>
              </a:rPr>
              <a:t>Học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sinh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đạt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học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lực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Giỏi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0070C0"/>
                </a:solidFill>
              </a:rPr>
              <a:t>(</a:t>
            </a:r>
            <a:r>
              <a:rPr lang="en-US" b="1" u="sng" dirty="0" err="1" smtClean="0">
                <a:solidFill>
                  <a:srgbClr val="0070C0"/>
                </a:solidFill>
              </a:rPr>
              <a:t>điểm</a:t>
            </a:r>
            <a:r>
              <a:rPr lang="en-US" b="1" u="sng" dirty="0" smtClean="0">
                <a:solidFill>
                  <a:srgbClr val="0070C0"/>
                </a:solidFill>
              </a:rPr>
              <a:t> Tb </a:t>
            </a:r>
            <a:r>
              <a:rPr lang="en-US" b="1" u="sng" dirty="0" err="1" smtClean="0">
                <a:solidFill>
                  <a:srgbClr val="0070C0"/>
                </a:solidFill>
              </a:rPr>
              <a:t>chung</a:t>
            </a:r>
            <a:r>
              <a:rPr lang="en-US" b="1" u="sng" dirty="0" smtClean="0">
                <a:solidFill>
                  <a:srgbClr val="0070C0"/>
                </a:solidFill>
              </a:rPr>
              <a:t> ≥ 8,0 </a:t>
            </a:r>
            <a:r>
              <a:rPr lang="en-US" b="1" u="sng" dirty="0" err="1" smtClean="0">
                <a:solidFill>
                  <a:srgbClr val="0070C0"/>
                </a:solidFill>
              </a:rPr>
              <a:t>và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không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có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môn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nào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dưới</a:t>
            </a:r>
            <a:r>
              <a:rPr lang="en-US" b="1" u="sng" dirty="0" smtClean="0">
                <a:solidFill>
                  <a:srgbClr val="0070C0"/>
                </a:solidFill>
              </a:rPr>
              <a:t> 6,5): </a:t>
            </a:r>
            <a:endParaRPr lang="en-US" b="1" u="sng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b="1" u="sng" dirty="0" smtClean="0">
                <a:solidFill>
                  <a:schemeClr val="tx2"/>
                </a:solidFill>
              </a:rPr>
              <a:t>Hk1: 9 HSG; 23 HS </a:t>
            </a:r>
            <a:r>
              <a:rPr lang="en-US" b="1" u="sng" dirty="0" err="1" smtClean="0">
                <a:solidFill>
                  <a:schemeClr val="tx2"/>
                </a:solidFill>
              </a:rPr>
              <a:t>tiên</a:t>
            </a:r>
            <a:r>
              <a:rPr lang="en-US" b="1" u="sng" dirty="0" smtClean="0">
                <a:solidFill>
                  <a:schemeClr val="tx2"/>
                </a:solidFill>
              </a:rPr>
              <a:t> </a:t>
            </a:r>
            <a:r>
              <a:rPr lang="en-US" b="1" u="sng" dirty="0" err="1" smtClean="0">
                <a:solidFill>
                  <a:schemeClr val="tx2"/>
                </a:solidFill>
              </a:rPr>
              <a:t>tiến</a:t>
            </a:r>
            <a:r>
              <a:rPr lang="en-US" b="1" u="sng" dirty="0" smtClean="0">
                <a:solidFill>
                  <a:schemeClr val="tx2"/>
                </a:solidFill>
              </a:rPr>
              <a:t>; 10 HS </a:t>
            </a:r>
            <a:r>
              <a:rPr lang="en-US" b="1" u="sng" dirty="0" err="1" smtClean="0">
                <a:solidFill>
                  <a:schemeClr val="tx2"/>
                </a:solidFill>
              </a:rPr>
              <a:t>trung</a:t>
            </a:r>
            <a:r>
              <a:rPr lang="en-US" b="1" u="sng" dirty="0" smtClean="0">
                <a:solidFill>
                  <a:schemeClr val="tx2"/>
                </a:solidFill>
              </a:rPr>
              <a:t> </a:t>
            </a:r>
            <a:r>
              <a:rPr lang="en-US" b="1" u="sng" dirty="0" err="1" smtClean="0">
                <a:solidFill>
                  <a:schemeClr val="tx2"/>
                </a:solidFill>
              </a:rPr>
              <a:t>bình</a:t>
            </a:r>
            <a:endParaRPr lang="en-US" b="1" u="sng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b="1" u="sng" dirty="0" smtClean="0">
                <a:solidFill>
                  <a:schemeClr val="tx2"/>
                </a:solidFill>
              </a:rPr>
              <a:t> Hk2: 13 </a:t>
            </a:r>
            <a:r>
              <a:rPr lang="en-US" b="1" u="sng" dirty="0">
                <a:solidFill>
                  <a:schemeClr val="tx2"/>
                </a:solidFill>
              </a:rPr>
              <a:t>HSG; </a:t>
            </a:r>
            <a:r>
              <a:rPr lang="en-US" b="1" u="sng" dirty="0" smtClean="0">
                <a:solidFill>
                  <a:schemeClr val="tx2"/>
                </a:solidFill>
              </a:rPr>
              <a:t>20 </a:t>
            </a:r>
            <a:r>
              <a:rPr lang="en-US" b="1" u="sng" dirty="0">
                <a:solidFill>
                  <a:schemeClr val="tx2"/>
                </a:solidFill>
              </a:rPr>
              <a:t>HS </a:t>
            </a:r>
            <a:r>
              <a:rPr lang="en-US" b="1" u="sng" dirty="0" err="1">
                <a:solidFill>
                  <a:schemeClr val="tx2"/>
                </a:solidFill>
              </a:rPr>
              <a:t>tiên</a:t>
            </a:r>
            <a:r>
              <a:rPr lang="en-US" b="1" u="sng" dirty="0">
                <a:solidFill>
                  <a:schemeClr val="tx2"/>
                </a:solidFill>
              </a:rPr>
              <a:t> </a:t>
            </a:r>
            <a:r>
              <a:rPr lang="en-US" b="1" u="sng" dirty="0" err="1">
                <a:solidFill>
                  <a:schemeClr val="tx2"/>
                </a:solidFill>
              </a:rPr>
              <a:t>tiến</a:t>
            </a:r>
            <a:r>
              <a:rPr lang="en-US" b="1" u="sng" dirty="0">
                <a:solidFill>
                  <a:schemeClr val="tx2"/>
                </a:solidFill>
              </a:rPr>
              <a:t>; 9</a:t>
            </a:r>
            <a:r>
              <a:rPr lang="en-US" b="1" u="sng" dirty="0" smtClean="0">
                <a:solidFill>
                  <a:schemeClr val="tx2"/>
                </a:solidFill>
              </a:rPr>
              <a:t> </a:t>
            </a:r>
            <a:r>
              <a:rPr lang="en-US" b="1" u="sng" dirty="0">
                <a:solidFill>
                  <a:schemeClr val="tx2"/>
                </a:solidFill>
              </a:rPr>
              <a:t>HS </a:t>
            </a:r>
            <a:r>
              <a:rPr lang="en-US" b="1" u="sng" dirty="0" err="1">
                <a:solidFill>
                  <a:schemeClr val="tx2"/>
                </a:solidFill>
              </a:rPr>
              <a:t>trung</a:t>
            </a:r>
            <a:r>
              <a:rPr lang="en-US" b="1" u="sng" dirty="0">
                <a:solidFill>
                  <a:schemeClr val="tx2"/>
                </a:solidFill>
              </a:rPr>
              <a:t> </a:t>
            </a:r>
            <a:r>
              <a:rPr lang="en-US" b="1" u="sng" dirty="0" err="1" smtClean="0">
                <a:solidFill>
                  <a:schemeClr val="tx2"/>
                </a:solidFill>
              </a:rPr>
              <a:t>bình</a:t>
            </a:r>
            <a:endParaRPr lang="en-US" b="1" u="sng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b="1" u="sng" dirty="0" smtClean="0">
                <a:solidFill>
                  <a:schemeClr val="tx2"/>
                </a:solidFill>
                <a:sym typeface="Wingdings" pitchFamily="2" charset="2"/>
              </a:rPr>
              <a:t> </a:t>
            </a:r>
            <a:r>
              <a:rPr lang="en-US" b="1" u="sng" dirty="0" err="1" smtClean="0">
                <a:solidFill>
                  <a:srgbClr val="FF0000"/>
                </a:solidFill>
                <a:sym typeface="Wingdings" pitchFamily="2" charset="2"/>
              </a:rPr>
              <a:t>Tăng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sym typeface="Wingdings" pitchFamily="2" charset="2"/>
              </a:rPr>
              <a:t>số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sym typeface="Wingdings" pitchFamily="2" charset="2"/>
              </a:rPr>
              <a:t>lượng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 HSG, </a:t>
            </a:r>
            <a:r>
              <a:rPr lang="en-US" b="1" u="sng" dirty="0" err="1" smtClean="0">
                <a:solidFill>
                  <a:srgbClr val="FF0000"/>
                </a:solidFill>
                <a:sym typeface="Wingdings" pitchFamily="2" charset="2"/>
              </a:rPr>
              <a:t>giảm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sym typeface="Wingdings" pitchFamily="2" charset="2"/>
              </a:rPr>
              <a:t>số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sym typeface="Wingdings" pitchFamily="2" charset="2"/>
              </a:rPr>
              <a:t>lượng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 HS </a:t>
            </a:r>
            <a:r>
              <a:rPr lang="en-US" b="1" u="sng" dirty="0" err="1" smtClean="0">
                <a:solidFill>
                  <a:srgbClr val="FF0000"/>
                </a:solidFill>
                <a:sym typeface="Wingdings" pitchFamily="2" charset="2"/>
              </a:rPr>
              <a:t>trung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sym typeface="Wingdings" pitchFamily="2" charset="2"/>
              </a:rPr>
              <a:t>bình</a:t>
            </a:r>
            <a:endParaRPr lang="en-US" b="1" u="sng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b="1" u="sng" dirty="0" err="1" smtClean="0">
                <a:solidFill>
                  <a:schemeClr val="tx2"/>
                </a:solidFill>
              </a:rPr>
              <a:t>Cuối</a:t>
            </a:r>
            <a:r>
              <a:rPr lang="en-US" b="1" u="sng" dirty="0" smtClean="0">
                <a:solidFill>
                  <a:schemeClr val="tx2"/>
                </a:solidFill>
              </a:rPr>
              <a:t> </a:t>
            </a:r>
            <a:r>
              <a:rPr lang="en-US" b="1" u="sng" dirty="0" err="1" smtClean="0">
                <a:solidFill>
                  <a:schemeClr val="tx2"/>
                </a:solidFill>
              </a:rPr>
              <a:t>năm</a:t>
            </a:r>
            <a:r>
              <a:rPr lang="en-US" b="1" u="sng" dirty="0" smtClean="0">
                <a:solidFill>
                  <a:schemeClr val="tx2"/>
                </a:solidFill>
              </a:rPr>
              <a:t>: </a:t>
            </a:r>
            <a:r>
              <a:rPr lang="en-US" b="1" u="sng" dirty="0" err="1" smtClean="0">
                <a:solidFill>
                  <a:schemeClr val="tx2"/>
                </a:solidFill>
              </a:rPr>
              <a:t>như</a:t>
            </a:r>
            <a:r>
              <a:rPr lang="en-US" b="1" u="sng" dirty="0" smtClean="0">
                <a:solidFill>
                  <a:schemeClr val="tx2"/>
                </a:solidFill>
              </a:rPr>
              <a:t> HK2</a:t>
            </a:r>
            <a:endParaRPr lang="en-US" b="1" u="sng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B</a:t>
            </a:r>
            <a:r>
              <a:rPr lang="en-US" b="1" smtClean="0">
                <a:solidFill>
                  <a:srgbClr val="FF0000"/>
                </a:solidFill>
              </a:rPr>
              <a:t>. TÌNH HÌNH LỚP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85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836712" y="-27384"/>
            <a:ext cx="1097746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3200" dirty="0" err="1" smtClean="0">
                <a:solidFill>
                  <a:srgbClr val="000099"/>
                </a:solidFill>
              </a:rPr>
              <a:t>Danh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sách</a:t>
            </a:r>
            <a:r>
              <a:rPr lang="en-US" sz="3200" dirty="0" smtClean="0">
                <a:solidFill>
                  <a:srgbClr val="000099"/>
                </a:solidFill>
              </a:rPr>
              <a:t> HS </a:t>
            </a:r>
            <a:r>
              <a:rPr lang="en-US" sz="3200" dirty="0" err="1" smtClean="0">
                <a:solidFill>
                  <a:srgbClr val="000099"/>
                </a:solidFill>
              </a:rPr>
              <a:t>đạt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học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lực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giỏi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kỳ</a:t>
            </a:r>
            <a:r>
              <a:rPr lang="en-US" sz="3200" dirty="0" smtClean="0">
                <a:solidFill>
                  <a:srgbClr val="000099"/>
                </a:solidFill>
              </a:rPr>
              <a:t> 1, </a:t>
            </a:r>
            <a:r>
              <a:rPr lang="en-US" sz="3200" dirty="0" err="1" smtClean="0">
                <a:solidFill>
                  <a:srgbClr val="000099"/>
                </a:solidFill>
              </a:rPr>
              <a:t>kỳ</a:t>
            </a:r>
            <a:r>
              <a:rPr lang="en-US" sz="3200" dirty="0" smtClean="0">
                <a:solidFill>
                  <a:srgbClr val="000099"/>
                </a:solidFill>
              </a:rPr>
              <a:t> 2 </a:t>
            </a:r>
            <a:r>
              <a:rPr lang="en-US" sz="3200" dirty="0" err="1" smtClean="0">
                <a:solidFill>
                  <a:srgbClr val="000099"/>
                </a:solidFill>
              </a:rPr>
              <a:t>và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cả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năm</a:t>
            </a:r>
            <a:endParaRPr lang="en-US" sz="3200" dirty="0">
              <a:solidFill>
                <a:srgbClr val="000099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103338"/>
              </p:ext>
            </p:extLst>
          </p:nvPr>
        </p:nvGraphicFramePr>
        <p:xfrm>
          <a:off x="-1836711" y="620688"/>
          <a:ext cx="11017224" cy="792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7623"/>
                <a:gridCol w="1302011"/>
                <a:gridCol w="4079634"/>
                <a:gridCol w="2857956"/>
              </a:tblGrid>
              <a:tr h="121622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Kỳ</a:t>
                      </a:r>
                      <a:r>
                        <a:rPr lang="en-US" sz="2400" dirty="0" smtClean="0"/>
                        <a:t> 1</a:t>
                      </a:r>
                      <a:r>
                        <a:rPr lang="en-US" sz="2400" baseline="0" dirty="0" smtClean="0"/>
                        <a:t> / </a:t>
                      </a:r>
                      <a:r>
                        <a:rPr lang="en-US" sz="2400" dirty="0" err="1" smtClean="0"/>
                        <a:t>Kỳ</a:t>
                      </a:r>
                      <a:r>
                        <a:rPr lang="en-US" sz="2400" dirty="0" smtClean="0"/>
                        <a:t> 2 / </a:t>
                      </a:r>
                      <a:r>
                        <a:rPr lang="en-US" sz="2400" dirty="0" err="1" smtClean="0"/>
                        <a:t>cả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năm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/>
                    </a:p>
                    <a:p>
                      <a:pPr algn="ctr"/>
                      <a:r>
                        <a:rPr lang="en-US" sz="2400" smtClean="0"/>
                        <a:t>Số HS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/>
                    </a:p>
                    <a:p>
                      <a:pPr algn="ctr"/>
                      <a:r>
                        <a:rPr lang="en-US" sz="2400" smtClean="0"/>
                        <a:t>Họ Và</a:t>
                      </a:r>
                      <a:r>
                        <a:rPr lang="en-US" sz="2400" baseline="0" smtClean="0"/>
                        <a:t> Tên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/>
                    </a:p>
                    <a:p>
                      <a:pPr algn="ctr"/>
                      <a:r>
                        <a:rPr lang="en-US" sz="2400" smtClean="0"/>
                        <a:t>Ghi chú</a:t>
                      </a:r>
                      <a:endParaRPr lang="en-US" sz="2400"/>
                    </a:p>
                  </a:txBody>
                  <a:tcPr/>
                </a:tc>
              </a:tr>
              <a:tr h="6704652">
                <a:tc>
                  <a:txBody>
                    <a:bodyPr/>
                    <a:lstStyle/>
                    <a:p>
                      <a:pPr algn="ctr"/>
                      <a:endParaRPr lang="en-US" sz="3600" dirty="0" smtClean="0"/>
                    </a:p>
                    <a:p>
                      <a:pPr algn="ctr"/>
                      <a:r>
                        <a:rPr lang="en-US" sz="3600" dirty="0" err="1" smtClean="0"/>
                        <a:t>Kỳ</a:t>
                      </a:r>
                      <a:r>
                        <a:rPr lang="en-US" sz="3600" dirty="0" smtClean="0"/>
                        <a:t> 1</a:t>
                      </a:r>
                      <a:endParaRPr lang="en-US" sz="3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 smtClean="0"/>
                    </a:p>
                    <a:p>
                      <a:pPr algn="ctr"/>
                      <a:r>
                        <a:rPr lang="en-US" sz="3600" dirty="0" smtClean="0"/>
                        <a:t>9 </a:t>
                      </a:r>
                      <a:r>
                        <a:rPr lang="en-US" sz="3600" baseline="0" dirty="0" err="1" smtClean="0"/>
                        <a:t>em</a:t>
                      </a:r>
                      <a:endParaRPr lang="en-US" sz="3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buAutoNum type="arabicPeriod"/>
                      </a:pPr>
                      <a:r>
                        <a:rPr lang="en-US" sz="2800" dirty="0" err="1" smtClean="0"/>
                        <a:t>Trần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Duy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Anh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Lê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Bùi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Việt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Hải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Vũ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Khánh</a:t>
                      </a:r>
                      <a:r>
                        <a:rPr lang="en-US" sz="2800" baseline="0" dirty="0" smtClean="0"/>
                        <a:t> Ly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Xuân</a:t>
                      </a:r>
                      <a:r>
                        <a:rPr lang="en-US" sz="2800" baseline="0" dirty="0" smtClean="0"/>
                        <a:t> Mai </a:t>
                      </a:r>
                      <a:r>
                        <a:rPr lang="en-US" sz="2800" baseline="0" dirty="0" smtClean="0"/>
                        <a:t>A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Quang</a:t>
                      </a:r>
                      <a:r>
                        <a:rPr lang="en-US" sz="2800" baseline="0" dirty="0" smtClean="0"/>
                        <a:t> Minh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Lê</a:t>
                      </a:r>
                      <a:r>
                        <a:rPr lang="en-US" sz="2800" baseline="0" dirty="0" smtClean="0"/>
                        <a:t> An Na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Thị</a:t>
                      </a:r>
                      <a:r>
                        <a:rPr lang="en-US" sz="2800" baseline="0" dirty="0" smtClean="0"/>
                        <a:t> Minh </a:t>
                      </a:r>
                      <a:r>
                        <a:rPr lang="en-US" sz="2800" baseline="0" dirty="0" err="1" smtClean="0"/>
                        <a:t>Nguyệt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Vũ</a:t>
                      </a:r>
                      <a:r>
                        <a:rPr lang="en-US" sz="2800" baseline="0" dirty="0" smtClean="0"/>
                        <a:t> Thu </a:t>
                      </a:r>
                      <a:r>
                        <a:rPr lang="en-US" sz="2800" baseline="0" dirty="0" err="1" smtClean="0"/>
                        <a:t>Trà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Thảo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Vy</a:t>
                      </a:r>
                      <a:endParaRPr lang="en-US" sz="2800" baseline="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79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836712" y="-27384"/>
            <a:ext cx="1097746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3200" dirty="0" err="1" smtClean="0">
                <a:solidFill>
                  <a:srgbClr val="000099"/>
                </a:solidFill>
              </a:rPr>
              <a:t>Danh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sách</a:t>
            </a:r>
            <a:r>
              <a:rPr lang="en-US" sz="3200" dirty="0" smtClean="0">
                <a:solidFill>
                  <a:srgbClr val="000099"/>
                </a:solidFill>
              </a:rPr>
              <a:t> HS </a:t>
            </a:r>
            <a:r>
              <a:rPr lang="en-US" sz="3200" dirty="0" err="1" smtClean="0">
                <a:solidFill>
                  <a:srgbClr val="000099"/>
                </a:solidFill>
              </a:rPr>
              <a:t>đạt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học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lực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giỏi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kỳ</a:t>
            </a:r>
            <a:r>
              <a:rPr lang="en-US" sz="3200" dirty="0" smtClean="0">
                <a:solidFill>
                  <a:srgbClr val="000099"/>
                </a:solidFill>
              </a:rPr>
              <a:t> 1, </a:t>
            </a:r>
            <a:r>
              <a:rPr lang="en-US" sz="3200" dirty="0" err="1" smtClean="0">
                <a:solidFill>
                  <a:srgbClr val="000099"/>
                </a:solidFill>
              </a:rPr>
              <a:t>kỳ</a:t>
            </a:r>
            <a:r>
              <a:rPr lang="en-US" sz="3200" dirty="0" smtClean="0">
                <a:solidFill>
                  <a:srgbClr val="000099"/>
                </a:solidFill>
              </a:rPr>
              <a:t> 2 </a:t>
            </a:r>
            <a:r>
              <a:rPr lang="en-US" sz="3200" dirty="0" err="1" smtClean="0">
                <a:solidFill>
                  <a:srgbClr val="000099"/>
                </a:solidFill>
              </a:rPr>
              <a:t>và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cả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năm</a:t>
            </a:r>
            <a:endParaRPr lang="en-US" sz="3200" dirty="0">
              <a:solidFill>
                <a:srgbClr val="000099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009200"/>
              </p:ext>
            </p:extLst>
          </p:nvPr>
        </p:nvGraphicFramePr>
        <p:xfrm>
          <a:off x="-1836711" y="620688"/>
          <a:ext cx="11017224" cy="792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7623"/>
                <a:gridCol w="1302011"/>
                <a:gridCol w="4079634"/>
                <a:gridCol w="2857956"/>
              </a:tblGrid>
              <a:tr h="121622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Kỳ</a:t>
                      </a:r>
                      <a:r>
                        <a:rPr lang="en-US" sz="2400" dirty="0" smtClean="0"/>
                        <a:t> 1</a:t>
                      </a:r>
                      <a:r>
                        <a:rPr lang="en-US" sz="2400" baseline="0" dirty="0" smtClean="0"/>
                        <a:t> / </a:t>
                      </a:r>
                      <a:r>
                        <a:rPr lang="en-US" sz="2400" dirty="0" err="1" smtClean="0"/>
                        <a:t>Kỳ</a:t>
                      </a:r>
                      <a:r>
                        <a:rPr lang="en-US" sz="2400" dirty="0" smtClean="0"/>
                        <a:t> 2 / </a:t>
                      </a:r>
                      <a:r>
                        <a:rPr lang="en-US" sz="2400" dirty="0" err="1" smtClean="0"/>
                        <a:t>cả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năm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/>
                    </a:p>
                    <a:p>
                      <a:pPr algn="ctr"/>
                      <a:r>
                        <a:rPr lang="en-US" sz="2400" smtClean="0"/>
                        <a:t>Số HS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/>
                    </a:p>
                    <a:p>
                      <a:pPr algn="ctr"/>
                      <a:r>
                        <a:rPr lang="en-US" sz="2400" smtClean="0"/>
                        <a:t>Họ Và</a:t>
                      </a:r>
                      <a:r>
                        <a:rPr lang="en-US" sz="2400" baseline="0" smtClean="0"/>
                        <a:t> Tên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/>
                    </a:p>
                    <a:p>
                      <a:pPr algn="ctr"/>
                      <a:r>
                        <a:rPr lang="en-US" sz="2400" smtClean="0"/>
                        <a:t>Ghi chú</a:t>
                      </a:r>
                      <a:endParaRPr lang="en-US" sz="2400"/>
                    </a:p>
                  </a:txBody>
                  <a:tcPr/>
                </a:tc>
              </a:tr>
              <a:tr h="6704652">
                <a:tc>
                  <a:txBody>
                    <a:bodyPr/>
                    <a:lstStyle/>
                    <a:p>
                      <a:pPr algn="ctr"/>
                      <a:endParaRPr lang="en-US" sz="3600" dirty="0" smtClean="0"/>
                    </a:p>
                    <a:p>
                      <a:pPr algn="ctr"/>
                      <a:r>
                        <a:rPr lang="en-US" sz="3600" dirty="0" err="1" smtClean="0"/>
                        <a:t>Kỳ</a:t>
                      </a:r>
                      <a:r>
                        <a:rPr lang="en-US" sz="3600" dirty="0" smtClean="0"/>
                        <a:t> 2</a:t>
                      </a:r>
                      <a:endParaRPr lang="en-US" sz="3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 smtClean="0"/>
                    </a:p>
                    <a:p>
                      <a:pPr algn="ctr"/>
                      <a:r>
                        <a:rPr lang="en-US" sz="3600" dirty="0" smtClean="0"/>
                        <a:t>13 </a:t>
                      </a:r>
                      <a:r>
                        <a:rPr lang="en-US" sz="3600" baseline="0" dirty="0" err="1" smtClean="0"/>
                        <a:t>em</a:t>
                      </a:r>
                      <a:endParaRPr lang="en-US" sz="3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buAutoNum type="arabicPeriod"/>
                      </a:pPr>
                      <a:r>
                        <a:rPr lang="en-US" sz="2800" dirty="0" err="1" smtClean="0"/>
                        <a:t>Trần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Duy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Anh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Lê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Bùi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Việt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Hải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Nam </a:t>
                      </a:r>
                      <a:r>
                        <a:rPr lang="en-US" sz="2800" baseline="0" dirty="0" err="1" smtClean="0"/>
                        <a:t>Khánh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Vũ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Khánh</a:t>
                      </a:r>
                      <a:r>
                        <a:rPr lang="en-US" sz="2800" baseline="0" dirty="0" smtClean="0"/>
                        <a:t> Ly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Xuân</a:t>
                      </a:r>
                      <a:r>
                        <a:rPr lang="en-US" sz="2800" baseline="0" dirty="0" smtClean="0"/>
                        <a:t> Mai A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Xuân</a:t>
                      </a:r>
                      <a:r>
                        <a:rPr lang="en-US" sz="2800" baseline="0" dirty="0" smtClean="0"/>
                        <a:t> Mai B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Quang</a:t>
                      </a:r>
                      <a:r>
                        <a:rPr lang="en-US" sz="2800" baseline="0" dirty="0" smtClean="0"/>
                        <a:t> Minh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Lê</a:t>
                      </a:r>
                      <a:r>
                        <a:rPr lang="en-US" sz="2800" baseline="0" dirty="0" smtClean="0"/>
                        <a:t> An Na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Thị</a:t>
                      </a:r>
                      <a:r>
                        <a:rPr lang="en-US" sz="2800" baseline="0" dirty="0" smtClean="0"/>
                        <a:t> Minh </a:t>
                      </a:r>
                      <a:r>
                        <a:rPr lang="en-US" sz="2800" baseline="0" dirty="0" err="1" smtClean="0"/>
                        <a:t>Nguyệt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Trần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Quang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Sáng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Vũ</a:t>
                      </a:r>
                      <a:r>
                        <a:rPr lang="en-US" sz="2800" baseline="0" dirty="0" smtClean="0"/>
                        <a:t> Thu </a:t>
                      </a:r>
                      <a:r>
                        <a:rPr lang="en-US" sz="2800" baseline="0" dirty="0" err="1" smtClean="0"/>
                        <a:t>Trà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Thảo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Vy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Trần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Tuệ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Linh</a:t>
                      </a:r>
                      <a:endParaRPr lang="vi-VN" sz="2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11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836712" y="-27384"/>
            <a:ext cx="1097746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3200" dirty="0" err="1" smtClean="0">
                <a:solidFill>
                  <a:srgbClr val="000099"/>
                </a:solidFill>
              </a:rPr>
              <a:t>Danh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sách</a:t>
            </a:r>
            <a:r>
              <a:rPr lang="en-US" sz="3200" dirty="0" smtClean="0">
                <a:solidFill>
                  <a:srgbClr val="000099"/>
                </a:solidFill>
              </a:rPr>
              <a:t> HS </a:t>
            </a:r>
            <a:r>
              <a:rPr lang="en-US" sz="3200" dirty="0" err="1" smtClean="0">
                <a:solidFill>
                  <a:srgbClr val="000099"/>
                </a:solidFill>
              </a:rPr>
              <a:t>đạt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học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lực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giỏi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kỳ</a:t>
            </a:r>
            <a:r>
              <a:rPr lang="en-US" sz="3200" dirty="0" smtClean="0">
                <a:solidFill>
                  <a:srgbClr val="000099"/>
                </a:solidFill>
              </a:rPr>
              <a:t> 1, </a:t>
            </a:r>
            <a:r>
              <a:rPr lang="en-US" sz="3200" dirty="0" err="1" smtClean="0">
                <a:solidFill>
                  <a:srgbClr val="000099"/>
                </a:solidFill>
              </a:rPr>
              <a:t>kỳ</a:t>
            </a:r>
            <a:r>
              <a:rPr lang="en-US" sz="3200" dirty="0" smtClean="0">
                <a:solidFill>
                  <a:srgbClr val="000099"/>
                </a:solidFill>
              </a:rPr>
              <a:t> 2 </a:t>
            </a:r>
            <a:r>
              <a:rPr lang="en-US" sz="3200" dirty="0" err="1" smtClean="0">
                <a:solidFill>
                  <a:srgbClr val="000099"/>
                </a:solidFill>
              </a:rPr>
              <a:t>và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cả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năm</a:t>
            </a:r>
            <a:endParaRPr lang="en-US" sz="3200" dirty="0">
              <a:solidFill>
                <a:srgbClr val="000099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98087"/>
              </p:ext>
            </p:extLst>
          </p:nvPr>
        </p:nvGraphicFramePr>
        <p:xfrm>
          <a:off x="-1836711" y="620688"/>
          <a:ext cx="11017224" cy="792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7623"/>
                <a:gridCol w="1302011"/>
                <a:gridCol w="4079634"/>
                <a:gridCol w="2857956"/>
              </a:tblGrid>
              <a:tr h="121622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Kỳ</a:t>
                      </a:r>
                      <a:r>
                        <a:rPr lang="en-US" sz="2400" dirty="0" smtClean="0"/>
                        <a:t> 1</a:t>
                      </a:r>
                      <a:r>
                        <a:rPr lang="en-US" sz="2400" baseline="0" dirty="0" smtClean="0"/>
                        <a:t> / </a:t>
                      </a:r>
                      <a:r>
                        <a:rPr lang="en-US" sz="2400" dirty="0" err="1" smtClean="0"/>
                        <a:t>Kỳ</a:t>
                      </a:r>
                      <a:r>
                        <a:rPr lang="en-US" sz="2400" dirty="0" smtClean="0"/>
                        <a:t> 2 / </a:t>
                      </a:r>
                      <a:r>
                        <a:rPr lang="en-US" sz="2400" dirty="0" err="1" smtClean="0"/>
                        <a:t>cả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năm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/>
                    </a:p>
                    <a:p>
                      <a:pPr algn="ctr"/>
                      <a:r>
                        <a:rPr lang="en-US" sz="2400" smtClean="0"/>
                        <a:t>Số HS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/>
                    </a:p>
                    <a:p>
                      <a:pPr algn="ctr"/>
                      <a:r>
                        <a:rPr lang="en-US" sz="2400" smtClean="0"/>
                        <a:t>Họ Và</a:t>
                      </a:r>
                      <a:r>
                        <a:rPr lang="en-US" sz="2400" baseline="0" smtClean="0"/>
                        <a:t> Tên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smtClean="0"/>
                    </a:p>
                    <a:p>
                      <a:pPr algn="ctr"/>
                      <a:r>
                        <a:rPr lang="en-US" sz="2400" smtClean="0"/>
                        <a:t>Ghi chú</a:t>
                      </a:r>
                      <a:endParaRPr lang="en-US" sz="2400"/>
                    </a:p>
                  </a:txBody>
                  <a:tcPr/>
                </a:tc>
              </a:tr>
              <a:tr h="6704652">
                <a:tc>
                  <a:txBody>
                    <a:bodyPr/>
                    <a:lstStyle/>
                    <a:p>
                      <a:pPr algn="ctr"/>
                      <a:endParaRPr lang="en-US" sz="3600" dirty="0" smtClean="0"/>
                    </a:p>
                    <a:p>
                      <a:pPr algn="ctr"/>
                      <a:r>
                        <a:rPr lang="en-US" sz="3600" dirty="0" err="1" smtClean="0"/>
                        <a:t>Cả</a:t>
                      </a:r>
                      <a:r>
                        <a:rPr lang="en-US" sz="3600" baseline="0" dirty="0" smtClean="0"/>
                        <a:t> </a:t>
                      </a:r>
                      <a:r>
                        <a:rPr lang="en-US" sz="3600" baseline="0" dirty="0" err="1" smtClean="0"/>
                        <a:t>năm</a:t>
                      </a:r>
                      <a:endParaRPr lang="en-US" sz="3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 smtClean="0"/>
                    </a:p>
                    <a:p>
                      <a:pPr algn="ctr"/>
                      <a:r>
                        <a:rPr lang="en-US" sz="3600" dirty="0" smtClean="0"/>
                        <a:t>13 </a:t>
                      </a:r>
                      <a:r>
                        <a:rPr lang="en-US" sz="3600" baseline="0" dirty="0" err="1" smtClean="0"/>
                        <a:t>em</a:t>
                      </a:r>
                      <a:endParaRPr lang="en-US" sz="3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buAutoNum type="arabicPeriod"/>
                      </a:pPr>
                      <a:r>
                        <a:rPr lang="en-US" sz="2800" dirty="0" err="1" smtClean="0"/>
                        <a:t>Trần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Duy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Anh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Lê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Bùi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Việt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Hải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Nam </a:t>
                      </a:r>
                      <a:r>
                        <a:rPr lang="en-US" sz="2800" baseline="0" dirty="0" err="1" smtClean="0"/>
                        <a:t>Khánh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Vũ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Khánh</a:t>
                      </a:r>
                      <a:r>
                        <a:rPr lang="en-US" sz="2800" baseline="0" dirty="0" smtClean="0"/>
                        <a:t> Ly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Xuân</a:t>
                      </a:r>
                      <a:r>
                        <a:rPr lang="en-US" sz="2800" baseline="0" dirty="0" smtClean="0"/>
                        <a:t> Mai A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Xuân</a:t>
                      </a:r>
                      <a:r>
                        <a:rPr lang="en-US" sz="2800" baseline="0" dirty="0" smtClean="0"/>
                        <a:t> Mai B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Quang</a:t>
                      </a:r>
                      <a:r>
                        <a:rPr lang="en-US" sz="2800" baseline="0" dirty="0" smtClean="0"/>
                        <a:t> Minh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Lê</a:t>
                      </a:r>
                      <a:r>
                        <a:rPr lang="en-US" sz="2800" baseline="0" dirty="0" smtClean="0"/>
                        <a:t> An Na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Thị</a:t>
                      </a:r>
                      <a:r>
                        <a:rPr lang="en-US" sz="2800" baseline="0" dirty="0" smtClean="0"/>
                        <a:t> Minh </a:t>
                      </a:r>
                      <a:r>
                        <a:rPr lang="en-US" sz="2800" baseline="0" dirty="0" err="1" smtClean="0"/>
                        <a:t>Nguyệt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Yến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Nhi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Vũ</a:t>
                      </a:r>
                      <a:r>
                        <a:rPr lang="en-US" sz="2800" baseline="0" dirty="0" smtClean="0"/>
                        <a:t> Thu </a:t>
                      </a:r>
                      <a:r>
                        <a:rPr lang="en-US" sz="2800" baseline="0" dirty="0" err="1" smtClean="0"/>
                        <a:t>Trà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Nguyễn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Thảo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Vy</a:t>
                      </a:r>
                      <a:endParaRPr lang="en-US" sz="2800" baseline="0" dirty="0" smtClean="0"/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en-US" sz="2800" baseline="0" dirty="0" err="1" smtClean="0"/>
                        <a:t>Trần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Tuệ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Linh</a:t>
                      </a:r>
                      <a:endParaRPr lang="vi-VN" sz="2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Như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sile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sau</a:t>
                      </a:r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11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1206</Words>
  <Application>Microsoft Office PowerPoint</Application>
  <PresentationFormat>On-screen Show (4:3)</PresentationFormat>
  <Paragraphs>257</Paragraphs>
  <Slides>20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A. TÌNH HÌNH CHUNG VỀ TRƯỜNG</vt:lpstr>
      <vt:lpstr>B. TÌNH HÌNH LỚP</vt:lpstr>
      <vt:lpstr>B. TÌNH HÌNH LỚP</vt:lpstr>
      <vt:lpstr>Ảnh, video hoạt động của lớp</vt:lpstr>
      <vt:lpstr>B. TÌNH HÌNH LỚP</vt:lpstr>
      <vt:lpstr>PowerPoint Presentation</vt:lpstr>
      <vt:lpstr>PowerPoint Presentation</vt:lpstr>
      <vt:lpstr>PowerPoint Presentation</vt:lpstr>
      <vt:lpstr>PowerPoint Presentation</vt:lpstr>
      <vt:lpstr>B. TÌNH HÌNH LỚP</vt:lpstr>
      <vt:lpstr>PowerPoint Presentation</vt:lpstr>
      <vt:lpstr>Một số lưu ý về học lực HS</vt:lpstr>
      <vt:lpstr>B. TÌNH HÌNH LỚP</vt:lpstr>
      <vt:lpstr>PowerPoint Presentation</vt:lpstr>
      <vt:lpstr>B. TÌNH HÌNH LỚP</vt:lpstr>
      <vt:lpstr>PowerPoint Presentation</vt:lpstr>
      <vt:lpstr>B. TÌNH HÌNH LỚP</vt:lpstr>
      <vt:lpstr>CHƯƠNG TRÌNH SINH HOẠT HÈ</vt:lpstr>
      <vt:lpstr>VII. Ý KIẾN CỦA PHỤ HUYNH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FRT</dc:creator>
  <cp:lastModifiedBy>Admin</cp:lastModifiedBy>
  <cp:revision>67</cp:revision>
  <dcterms:created xsi:type="dcterms:W3CDTF">2016-05-20T16:29:13Z</dcterms:created>
  <dcterms:modified xsi:type="dcterms:W3CDTF">2020-07-15T10:22:10Z</dcterms:modified>
</cp:coreProperties>
</file>